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46"/>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2076137099" r:id="rId23"/>
    <p:sldId id="5020" r:id="rId24"/>
    <p:sldId id="1893" r:id="rId25"/>
    <p:sldId id="1895" r:id="rId26"/>
    <p:sldId id="1913" r:id="rId27"/>
    <p:sldId id="4990" r:id="rId28"/>
    <p:sldId id="5027" r:id="rId29"/>
    <p:sldId id="1916" r:id="rId30"/>
    <p:sldId id="5028" r:id="rId31"/>
    <p:sldId id="5021" r:id="rId32"/>
    <p:sldId id="1888" r:id="rId33"/>
    <p:sldId id="1914" r:id="rId34"/>
    <p:sldId id="1921" r:id="rId35"/>
    <p:sldId id="1917" r:id="rId36"/>
    <p:sldId id="5029" r:id="rId37"/>
    <p:sldId id="5030" r:id="rId38"/>
    <p:sldId id="1954" r:id="rId39"/>
    <p:sldId id="1931" r:id="rId40"/>
    <p:sldId id="5036" r:id="rId41"/>
    <p:sldId id="1953" r:id="rId42"/>
    <p:sldId id="1904" r:id="rId43"/>
    <p:sldId id="4995" r:id="rId44"/>
    <p:sldId id="1906" r:id="rId45"/>
    <p:sldId id="4996" r:id="rId46"/>
    <p:sldId id="4997" r:id="rId47"/>
    <p:sldId id="5023" r:id="rId48"/>
    <p:sldId id="1924" r:id="rId49"/>
    <p:sldId id="5037" r:id="rId50"/>
    <p:sldId id="1932" r:id="rId51"/>
    <p:sldId id="1933" r:id="rId52"/>
    <p:sldId id="5024" r:id="rId53"/>
    <p:sldId id="386" r:id="rId54"/>
    <p:sldId id="295" r:id="rId55"/>
    <p:sldId id="4999" r:id="rId56"/>
    <p:sldId id="305" r:id="rId57"/>
    <p:sldId id="306" r:id="rId58"/>
    <p:sldId id="1475" r:id="rId59"/>
    <p:sldId id="1871" r:id="rId60"/>
    <p:sldId id="1462" r:id="rId61"/>
    <p:sldId id="1464" r:id="rId62"/>
    <p:sldId id="1501" r:id="rId63"/>
    <p:sldId id="1490" r:id="rId64"/>
    <p:sldId id="1488" r:id="rId65"/>
    <p:sldId id="5000" r:id="rId66"/>
    <p:sldId id="399" r:id="rId67"/>
    <p:sldId id="403" r:id="rId68"/>
    <p:sldId id="279" r:id="rId69"/>
    <p:sldId id="1417" r:id="rId70"/>
    <p:sldId id="637" r:id="rId71"/>
    <p:sldId id="272" r:id="rId72"/>
    <p:sldId id="273" r:id="rId73"/>
    <p:sldId id="267" r:id="rId74"/>
    <p:sldId id="1405" r:id="rId75"/>
    <p:sldId id="1878" r:id="rId76"/>
    <p:sldId id="1911" r:id="rId77"/>
    <p:sldId id="1912" r:id="rId78"/>
    <p:sldId id="5001" r:id="rId79"/>
    <p:sldId id="1956" r:id="rId80"/>
    <p:sldId id="1918" r:id="rId81"/>
    <p:sldId id="1884" r:id="rId82"/>
    <p:sldId id="1887" r:id="rId83"/>
    <p:sldId id="5002" r:id="rId84"/>
    <p:sldId id="1938" r:id="rId85"/>
    <p:sldId id="5003" r:id="rId86"/>
    <p:sldId id="1877" r:id="rId87"/>
    <p:sldId id="1909" r:id="rId88"/>
    <p:sldId id="5004" r:id="rId89"/>
    <p:sldId id="5005" r:id="rId90"/>
    <p:sldId id="1927" r:id="rId91"/>
    <p:sldId id="1928" r:id="rId92"/>
    <p:sldId id="5006" r:id="rId93"/>
    <p:sldId id="1992" r:id="rId94"/>
    <p:sldId id="1908" r:id="rId95"/>
    <p:sldId id="1935" r:id="rId96"/>
    <p:sldId id="1944" r:id="rId97"/>
    <p:sldId id="5007" r:id="rId98"/>
    <p:sldId id="5008" r:id="rId99"/>
    <p:sldId id="5009" r:id="rId100"/>
    <p:sldId id="5010" r:id="rId101"/>
    <p:sldId id="1919" r:id="rId102"/>
    <p:sldId id="1923" r:id="rId103"/>
    <p:sldId id="5011" r:id="rId104"/>
    <p:sldId id="1925" r:id="rId105"/>
    <p:sldId id="5012" r:id="rId106"/>
    <p:sldId id="256" r:id="rId107"/>
    <p:sldId id="1487" r:id="rId108"/>
    <p:sldId id="1481" r:id="rId109"/>
    <p:sldId id="1482" r:id="rId110"/>
    <p:sldId id="1483" r:id="rId111"/>
    <p:sldId id="1484" r:id="rId112"/>
    <p:sldId id="1491" r:id="rId113"/>
    <p:sldId id="1500" r:id="rId114"/>
    <p:sldId id="1499" r:id="rId115"/>
    <p:sldId id="1503" r:id="rId116"/>
    <p:sldId id="1508" r:id="rId117"/>
    <p:sldId id="1875" r:id="rId118"/>
    <p:sldId id="1882" r:id="rId119"/>
    <p:sldId id="5013" r:id="rId120"/>
    <p:sldId id="1874" r:id="rId121"/>
    <p:sldId id="1876" r:id="rId122"/>
    <p:sldId id="5015" r:id="rId123"/>
    <p:sldId id="2076137011" r:id="rId124"/>
    <p:sldId id="2076137012" r:id="rId125"/>
    <p:sldId id="2076137013" r:id="rId126"/>
    <p:sldId id="2076137014" r:id="rId127"/>
    <p:sldId id="2076137015" r:id="rId128"/>
    <p:sldId id="2076137016" r:id="rId129"/>
    <p:sldId id="2076137017" r:id="rId130"/>
    <p:sldId id="2076137018" r:id="rId131"/>
    <p:sldId id="2076137019" r:id="rId132"/>
    <p:sldId id="2076137020" r:id="rId133"/>
    <p:sldId id="2076137021" r:id="rId134"/>
    <p:sldId id="2076137022" r:id="rId135"/>
    <p:sldId id="2076137023" r:id="rId136"/>
    <p:sldId id="2076137024" r:id="rId137"/>
    <p:sldId id="2076137025" r:id="rId138"/>
    <p:sldId id="2076137026" r:id="rId139"/>
    <p:sldId id="2076137027" r:id="rId140"/>
    <p:sldId id="2076137028" r:id="rId141"/>
    <p:sldId id="2076137029" r:id="rId142"/>
    <p:sldId id="2076137030" r:id="rId143"/>
    <p:sldId id="2076137031" r:id="rId144"/>
    <p:sldId id="2076137032" r:id="rId145"/>
    <p:sldId id="2076137033" r:id="rId146"/>
    <p:sldId id="2076137034" r:id="rId147"/>
    <p:sldId id="2076137035" r:id="rId148"/>
    <p:sldId id="2076137036" r:id="rId149"/>
    <p:sldId id="2076137037" r:id="rId150"/>
    <p:sldId id="2076137038" r:id="rId151"/>
    <p:sldId id="2076137039" r:id="rId152"/>
    <p:sldId id="2076137040" r:id="rId153"/>
    <p:sldId id="2076137041" r:id="rId154"/>
    <p:sldId id="2076137042" r:id="rId155"/>
    <p:sldId id="2076137043" r:id="rId156"/>
    <p:sldId id="2076137044" r:id="rId157"/>
    <p:sldId id="2076137045" r:id="rId158"/>
    <p:sldId id="2076137046" r:id="rId159"/>
    <p:sldId id="2076137047" r:id="rId160"/>
    <p:sldId id="2076137048" r:id="rId161"/>
    <p:sldId id="2076137049" r:id="rId162"/>
    <p:sldId id="2076137050" r:id="rId163"/>
    <p:sldId id="2076137051" r:id="rId164"/>
    <p:sldId id="2076137052" r:id="rId165"/>
    <p:sldId id="2076137053" r:id="rId166"/>
    <p:sldId id="2076137054" r:id="rId167"/>
    <p:sldId id="2076137055" r:id="rId168"/>
    <p:sldId id="2076137056" r:id="rId169"/>
    <p:sldId id="2076137057" r:id="rId170"/>
    <p:sldId id="2076137058" r:id="rId171"/>
    <p:sldId id="2076137059" r:id="rId172"/>
    <p:sldId id="2076137060" r:id="rId173"/>
    <p:sldId id="2076137061" r:id="rId174"/>
    <p:sldId id="2076137062" r:id="rId175"/>
    <p:sldId id="2076137063" r:id="rId176"/>
    <p:sldId id="2076137064" r:id="rId177"/>
    <p:sldId id="2076137065" r:id="rId178"/>
    <p:sldId id="2076137066" r:id="rId179"/>
    <p:sldId id="2076137067" r:id="rId180"/>
    <p:sldId id="2076137068" r:id="rId181"/>
    <p:sldId id="2076137069" r:id="rId182"/>
    <p:sldId id="2076137070" r:id="rId183"/>
    <p:sldId id="2076137071" r:id="rId184"/>
    <p:sldId id="2076137072" r:id="rId185"/>
    <p:sldId id="2076137073" r:id="rId186"/>
    <p:sldId id="2076137074" r:id="rId187"/>
    <p:sldId id="2076137075" r:id="rId188"/>
    <p:sldId id="2076137076" r:id="rId189"/>
    <p:sldId id="2076137077" r:id="rId190"/>
    <p:sldId id="2076137078" r:id="rId191"/>
    <p:sldId id="2076137079" r:id="rId192"/>
    <p:sldId id="2076137080" r:id="rId193"/>
    <p:sldId id="2076137081" r:id="rId194"/>
    <p:sldId id="2076137082" r:id="rId195"/>
    <p:sldId id="2076137083" r:id="rId196"/>
    <p:sldId id="2076137084" r:id="rId197"/>
    <p:sldId id="2076137085" r:id="rId198"/>
    <p:sldId id="2076137086" r:id="rId199"/>
    <p:sldId id="2076137087" r:id="rId200"/>
    <p:sldId id="2076137088" r:id="rId201"/>
    <p:sldId id="2076137089" r:id="rId202"/>
    <p:sldId id="2076137090" r:id="rId203"/>
    <p:sldId id="2076137091" r:id="rId204"/>
    <p:sldId id="2076137092" r:id="rId205"/>
    <p:sldId id="2076137093" r:id="rId206"/>
    <p:sldId id="2076137094" r:id="rId207"/>
    <p:sldId id="2076137095" r:id="rId208"/>
    <p:sldId id="2076137096" r:id="rId209"/>
    <p:sldId id="2076137097" r:id="rId210"/>
    <p:sldId id="2076137098" r:id="rId211"/>
    <p:sldId id="4950" r:id="rId212"/>
    <p:sldId id="4946" r:id="rId213"/>
    <p:sldId id="5031" r:id="rId214"/>
    <p:sldId id="4926" r:id="rId215"/>
    <p:sldId id="5042" r:id="rId216"/>
    <p:sldId id="4928" r:id="rId217"/>
    <p:sldId id="5043" r:id="rId218"/>
    <p:sldId id="4929" r:id="rId219"/>
    <p:sldId id="4930" r:id="rId220"/>
    <p:sldId id="4931" r:id="rId221"/>
    <p:sldId id="4932" r:id="rId222"/>
    <p:sldId id="4956" r:id="rId223"/>
    <p:sldId id="5032" r:id="rId224"/>
    <p:sldId id="5044" r:id="rId225"/>
    <p:sldId id="277" r:id="rId226"/>
    <p:sldId id="278" r:id="rId227"/>
    <p:sldId id="280" r:id="rId228"/>
    <p:sldId id="281" r:id="rId229"/>
    <p:sldId id="282" r:id="rId230"/>
    <p:sldId id="283" r:id="rId231"/>
    <p:sldId id="2076137000" r:id="rId232"/>
    <p:sldId id="2076137001" r:id="rId233"/>
    <p:sldId id="2076137002" r:id="rId234"/>
    <p:sldId id="2076137003" r:id="rId235"/>
    <p:sldId id="2076137004" r:id="rId236"/>
    <p:sldId id="2076137008" r:id="rId237"/>
    <p:sldId id="2076137005" r:id="rId238"/>
    <p:sldId id="2076137006" r:id="rId239"/>
    <p:sldId id="2076137007" r:id="rId240"/>
    <p:sldId id="2076137009" r:id="rId241"/>
    <p:sldId id="2076136952" r:id="rId242"/>
    <p:sldId id="2076137010" r:id="rId243"/>
    <p:sldId id="4953" r:id="rId244"/>
    <p:sldId id="303" r:id="rId2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 id="2076137099"/>
          </p14:sldIdLst>
        </p14:section>
        <p14:section name="SOURCE CONTROL" id="{E7362696-8C38-41FF-B1C7-717B23E746AA}">
          <p14:sldIdLst>
            <p14:sldId id="5020"/>
            <p14:sldId id="1893"/>
            <p14:sldId id="1895"/>
            <p14:sldId id="1913"/>
            <p14:sldId id="4990"/>
            <p14:sldId id="5027"/>
            <p14:sldId id="1916"/>
            <p14:sldId id="5028"/>
          </p14:sldIdLst>
        </p14:section>
        <p14:section name="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ection>
        <p14:section name="INTRODUCTION" id="{52682966-9991-4E42-AC44-509929299F0B}">
          <p14:sldIdLst>
            <p14:sldId id="2076137011"/>
            <p14:sldId id="2076137012"/>
            <p14:sldId id="2076137013"/>
            <p14:sldId id="2076137014"/>
            <p14:sldId id="2076137015"/>
            <p14:sldId id="2076137016"/>
            <p14:sldId id="2076137017"/>
            <p14:sldId id="2076137018"/>
            <p14:sldId id="2076137019"/>
            <p14:sldId id="2076137020"/>
          </p14:sldIdLst>
        </p14:section>
        <p14:section name="IDENTITY AND SECURITY" id="{F1C9C9FE-B376-4571-B953-03F87FB453E2}">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DEPENDENCY MANAGEMENT" id="{C794383D-35AC-4730-A160-268AAC13117F}">
          <p14:sldIdLst>
            <p14:sldId id="2076137059"/>
            <p14:sldId id="2076137060"/>
            <p14:sldId id="2076137061"/>
            <p14:sldId id="2076137062"/>
            <p14:sldId id="2076137063"/>
            <p14:sldId id="2076137064"/>
            <p14:sldId id="2076137065"/>
            <p14:sldId id="2076137066"/>
            <p14:sldId id="2076137067"/>
            <p14:sldId id="2076137068"/>
            <p14:sldId id="2076137069"/>
          </p14:sldIdLst>
        </p14:section>
        <p14:section name="CONTINUOUS FEEDBACK" id="{33C466A9-6D66-4100-B162-97FCCAE42EE3}">
          <p14:sldIdLst>
            <p14:sldId id="2076137070"/>
            <p14:sldId id="2076137071"/>
            <p14:sldId id="2076137072"/>
            <p14:sldId id="2076137073"/>
            <p14:sldId id="2076137074"/>
            <p14:sldId id="2076137075"/>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100" d="100"/>
          <a:sy n="100" d="100"/>
        </p:scale>
        <p:origin x="90" y="918"/>
      </p:cViewPr>
      <p:guideLst>
        <p:guide orient="horz" pos="1620"/>
        <p:guide pos="2880"/>
      </p:guideLst>
    </p:cSldViewPr>
  </p:slideViewPr>
  <p:notesTextViewPr>
    <p:cViewPr>
      <p:scale>
        <a:sx n="100" d="100"/>
        <a:sy n="100" d="100"/>
      </p:scale>
      <p:origin x="0" y="0"/>
    </p:cViewPr>
  </p:notesTextViewPr>
  <p:sorterViewPr>
    <p:cViewPr>
      <p:scale>
        <a:sx n="125" d="100"/>
        <a:sy n="125" d="100"/>
      </p:scale>
      <p:origin x="0" y="-532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tableStyles" Target="tableStyles.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200</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201</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202</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203</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204</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205</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228</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230</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231</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232</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233</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234</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235</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236</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237</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238</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239</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8/22/2020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8/22/2020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197</a:t>
            </a:fld>
            <a:endParaRPr lang="en-US" dirty="0"/>
          </a:p>
        </p:txBody>
      </p:sp>
    </p:spTree>
    <p:extLst>
      <p:ext uri="{BB962C8B-B14F-4D97-AF65-F5344CB8AC3E}">
        <p14:creationId xmlns:p14="http://schemas.microsoft.com/office/powerpoint/2010/main" val="637383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86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8/22/2020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4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8/22/2020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8/22/2020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94"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1" r:id="rId15"/>
    <p:sldLayoutId id="2147483692" r:id="rId16"/>
    <p:sldLayoutId id="2147483693" r:id="rId17"/>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07.png"/></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3.xml"/><Relationship Id="rId1" Type="http://schemas.openxmlformats.org/officeDocument/2006/relationships/slideLayout" Target="../slideLayouts/slideLayout2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4.xml"/><Relationship Id="rId1" Type="http://schemas.openxmlformats.org/officeDocument/2006/relationships/slideLayout" Target="../slideLayouts/slideLayout3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41.xml"/></Relationships>
</file>

<file path=ppt/slides/_rels/slide1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41.xml"/></Relationships>
</file>

<file path=ppt/slides/_rels/slide1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41.xml"/></Relationships>
</file>

<file path=ppt/slides/_rels/slide1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41.xml"/></Relationships>
</file>

<file path=ppt/slides/_rels/slide1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41.xml"/></Relationships>
</file>

<file path=ppt/slides/_rels/slide1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02.xml"/><Relationship Id="rId1" Type="http://schemas.openxmlformats.org/officeDocument/2006/relationships/slideLayout" Target="../slideLayouts/slideLayout41.xml"/><Relationship Id="rId5" Type="http://schemas.openxmlformats.org/officeDocument/2006/relationships/image" Target="../media/image159.jpg"/><Relationship Id="rId4" Type="http://schemas.openxmlformats.org/officeDocument/2006/relationships/image" Target="../media/image158.jpg"/></Relationships>
</file>

<file path=ppt/slides/_rels/slide201.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03.xml"/><Relationship Id="rId1" Type="http://schemas.openxmlformats.org/officeDocument/2006/relationships/slideLayout" Target="../slideLayouts/slideLayout41.xml"/><Relationship Id="rId4" Type="http://schemas.openxmlformats.org/officeDocument/2006/relationships/image" Target="../media/image161.jpg"/></Relationships>
</file>

<file path=ppt/slides/_rels/slide202.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04.xml"/><Relationship Id="rId1" Type="http://schemas.openxmlformats.org/officeDocument/2006/relationships/slideLayout" Target="../slideLayouts/slideLayout41.xml"/><Relationship Id="rId4" Type="http://schemas.openxmlformats.org/officeDocument/2006/relationships/image" Target="../media/image163.jpg"/></Relationships>
</file>

<file path=ppt/slides/_rels/slide2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5.xml"/><Relationship Id="rId1" Type="http://schemas.openxmlformats.org/officeDocument/2006/relationships/slideLayout" Target="../slideLayouts/slideLayout41.xml"/></Relationships>
</file>

<file path=ppt/slides/_rels/slide20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41.xml"/></Relationships>
</file>

<file path=ppt/slides/_rels/slide2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7.xml"/><Relationship Id="rId1" Type="http://schemas.openxmlformats.org/officeDocument/2006/relationships/slideLayout" Target="../slideLayouts/slideLayout4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21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77.png"/><Relationship Id="rId5" Type="http://schemas.openxmlformats.org/officeDocument/2006/relationships/image" Target="../media/image176.jpeg"/><Relationship Id="rId4" Type="http://schemas.openxmlformats.org/officeDocument/2006/relationships/image" Target="../media/image175.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3.xml"/></Relationships>
</file>

<file path=ppt/slides/_rels/slide22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3.xml"/></Relationships>
</file>

<file path=ppt/slides/_rels/slide22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3.xml"/></Relationships>
</file>

<file path=ppt/slides/_rels/slide224.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16.xml"/><Relationship Id="rId1" Type="http://schemas.openxmlformats.org/officeDocument/2006/relationships/slideLayout" Target="../slideLayouts/slideLayout24.xml"/><Relationship Id="rId5" Type="http://schemas.openxmlformats.org/officeDocument/2006/relationships/image" Target="../media/image159.jpg"/><Relationship Id="rId4" Type="http://schemas.openxmlformats.org/officeDocument/2006/relationships/image" Target="../media/image158.jpg"/></Relationships>
</file>

<file path=ppt/slides/_rels/slide235.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17.xml"/><Relationship Id="rId1" Type="http://schemas.openxmlformats.org/officeDocument/2006/relationships/slideLayout" Target="../slideLayouts/slideLayout24.xml"/><Relationship Id="rId4" Type="http://schemas.openxmlformats.org/officeDocument/2006/relationships/image" Target="../media/image161.jpg"/></Relationships>
</file>

<file path=ppt/slides/_rels/slide236.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18.xml"/><Relationship Id="rId1" Type="http://schemas.openxmlformats.org/officeDocument/2006/relationships/slideLayout" Target="../slideLayouts/slideLayout24.xml"/><Relationship Id="rId4" Type="http://schemas.openxmlformats.org/officeDocument/2006/relationships/image" Target="../media/image163.jpg"/></Relationships>
</file>

<file path=ppt/slides/_rels/slide2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119</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139283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Session 1 big picture review</a:t>
            </a:r>
          </a:p>
          <a:p>
            <a:r>
              <a:rPr lang="en-US" dirty="0"/>
              <a:t>Azure DevOps 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1436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42086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The Story So Far...</a:t>
            </a:r>
          </a:p>
        </p:txBody>
      </p:sp>
    </p:spTree>
    <p:extLst>
      <p:ext uri="{BB962C8B-B14F-4D97-AF65-F5344CB8AC3E}">
        <p14:creationId xmlns:p14="http://schemas.microsoft.com/office/powerpoint/2010/main" val="13550636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913053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b="1" dirty="0">
                <a:solidFill>
                  <a:srgbClr val="0070C0"/>
                </a:solidFill>
              </a:rPr>
              <a:t>Continuous integration</a:t>
            </a:r>
            <a:r>
              <a:rPr lang="en-US" dirty="0"/>
              <a:t>: Merging code changes to main branch often</a:t>
            </a:r>
          </a:p>
          <a:p>
            <a:r>
              <a:rPr lang="en-US" b="1" dirty="0">
                <a:solidFill>
                  <a:srgbClr val="0070C0"/>
                </a:solidFill>
              </a:rPr>
              <a:t>Continuous delivery</a:t>
            </a:r>
            <a:r>
              <a:rPr lang="en-US" dirty="0"/>
              <a:t>: Ability to deploy your application to your customers with a button click</a:t>
            </a:r>
          </a:p>
          <a:p>
            <a:r>
              <a:rPr lang="en-US" b="1" dirty="0">
                <a:solidFill>
                  <a:srgbClr val="0070C0"/>
                </a:solidFill>
              </a:rPr>
              <a:t>Continuous deployment</a:t>
            </a:r>
            <a:r>
              <a:rPr lang="en-US" dirty="0"/>
              <a:t>: Automated code movement, potentially to production</a:t>
            </a:r>
          </a:p>
          <a:p>
            <a:pPr marL="0" indent="0">
              <a:buNone/>
            </a:pPr>
            <a:endParaRPr lang="en-US" dirty="0"/>
          </a:p>
        </p:txBody>
      </p:sp>
    </p:spTree>
    <p:extLst>
      <p:ext uri="{BB962C8B-B14F-4D97-AF65-F5344CB8AC3E}">
        <p14:creationId xmlns:p14="http://schemas.microsoft.com/office/powerpoint/2010/main" val="28081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20DDF61-1CA4-4966-94AE-7CBF0F77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20" y="861190"/>
            <a:ext cx="6884276" cy="3872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22029-4023-4035-869C-CC2A8E9C9F82}"/>
              </a:ext>
            </a:extLst>
          </p:cNvPr>
          <p:cNvSpPr txBox="1"/>
          <p:nvPr/>
        </p:nvSpPr>
        <p:spPr>
          <a:xfrm>
            <a:off x="6579990" y="4035972"/>
            <a:ext cx="1425390" cy="369332"/>
          </a:xfrm>
          <a:prstGeom prst="rect">
            <a:avLst/>
          </a:prstGeom>
          <a:noFill/>
        </p:spPr>
        <p:txBody>
          <a:bodyPr wrap="none" rtlCol="0">
            <a:spAutoFit/>
          </a:bodyPr>
          <a:lstStyle/>
          <a:p>
            <a:r>
              <a:rPr lang="en-US" dirty="0"/>
              <a:t>timw.info/</a:t>
            </a:r>
            <a:r>
              <a:rPr lang="en-US" dirty="0" err="1"/>
              <a:t>atl</a:t>
            </a:r>
            <a:endParaRPr lang="en-US" dirty="0"/>
          </a:p>
        </p:txBody>
      </p:sp>
      <p:sp>
        <p:nvSpPr>
          <p:cNvPr id="9" name="Callout: Line 8">
            <a:extLst>
              <a:ext uri="{FF2B5EF4-FFF2-40B4-BE49-F238E27FC236}">
                <a16:creationId xmlns:a16="http://schemas.microsoft.com/office/drawing/2014/main" id="{D9D1D8EF-A93A-4555-92BD-90373CFE2650}"/>
              </a:ext>
            </a:extLst>
          </p:cNvPr>
          <p:cNvSpPr/>
          <p:nvPr/>
        </p:nvSpPr>
        <p:spPr>
          <a:xfrm>
            <a:off x="208454" y="756744"/>
            <a:ext cx="1860332" cy="861849"/>
          </a:xfrm>
          <a:prstGeom prst="borderCallout1">
            <a:avLst>
              <a:gd name="adj1" fmla="val 90701"/>
              <a:gd name="adj2" fmla="val 101836"/>
              <a:gd name="adj3" fmla="val 167379"/>
              <a:gd name="adj4" fmla="val 105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commit/pull request</a:t>
            </a:r>
          </a:p>
        </p:txBody>
      </p:sp>
      <p:sp>
        <p:nvSpPr>
          <p:cNvPr id="11" name="Callout: Line 10">
            <a:extLst>
              <a:ext uri="{FF2B5EF4-FFF2-40B4-BE49-F238E27FC236}">
                <a16:creationId xmlns:a16="http://schemas.microsoft.com/office/drawing/2014/main" id="{69AE6A36-0369-484D-8F98-CEDDF758DBCE}"/>
              </a:ext>
            </a:extLst>
          </p:cNvPr>
          <p:cNvSpPr/>
          <p:nvPr/>
        </p:nvSpPr>
        <p:spPr>
          <a:xfrm>
            <a:off x="2878081" y="756743"/>
            <a:ext cx="1860332" cy="861849"/>
          </a:xfrm>
          <a:prstGeom prst="borderCallout1">
            <a:avLst>
              <a:gd name="adj1" fmla="val 90701"/>
              <a:gd name="adj2" fmla="val 101836"/>
              <a:gd name="adj3" fmla="val 157623"/>
              <a:gd name="adj4" fmla="val 1040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successful build</a:t>
            </a:r>
          </a:p>
        </p:txBody>
      </p:sp>
      <p:sp>
        <p:nvSpPr>
          <p:cNvPr id="12" name="Callout: Line 11">
            <a:extLst>
              <a:ext uri="{FF2B5EF4-FFF2-40B4-BE49-F238E27FC236}">
                <a16:creationId xmlns:a16="http://schemas.microsoft.com/office/drawing/2014/main" id="{F12C2C9C-D76F-4670-91E2-E8C9DFB26A86}"/>
              </a:ext>
            </a:extLst>
          </p:cNvPr>
          <p:cNvSpPr/>
          <p:nvPr/>
        </p:nvSpPr>
        <p:spPr>
          <a:xfrm>
            <a:off x="3982543" y="3174123"/>
            <a:ext cx="1860332" cy="861849"/>
          </a:xfrm>
          <a:prstGeom prst="borderCallout1">
            <a:avLst>
              <a:gd name="adj1" fmla="val 2896"/>
              <a:gd name="adj2" fmla="val 103531"/>
              <a:gd name="adj3" fmla="val -59450"/>
              <a:gd name="adj4" fmla="val 1125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Gates/approvals</a:t>
            </a:r>
          </a:p>
        </p:txBody>
      </p:sp>
      <p:sp>
        <p:nvSpPr>
          <p:cNvPr id="10" name="Callout: Line 9">
            <a:extLst>
              <a:ext uri="{FF2B5EF4-FFF2-40B4-BE49-F238E27FC236}">
                <a16:creationId xmlns:a16="http://schemas.microsoft.com/office/drawing/2014/main" id="{577017FF-18DC-420E-BCD2-4F4AABB39851}"/>
              </a:ext>
            </a:extLst>
          </p:cNvPr>
          <p:cNvSpPr/>
          <p:nvPr/>
        </p:nvSpPr>
        <p:spPr>
          <a:xfrm>
            <a:off x="437054" y="2743198"/>
            <a:ext cx="1860332" cy="861849"/>
          </a:xfrm>
          <a:prstGeom prst="borderCallout1">
            <a:avLst>
              <a:gd name="adj1" fmla="val 29276"/>
              <a:gd name="adj2" fmla="val 107010"/>
              <a:gd name="adj3" fmla="val -26668"/>
              <a:gd name="adj4" fmla="val 122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left"</a:t>
            </a:r>
          </a:p>
        </p:txBody>
      </p:sp>
    </p:spTree>
    <p:extLst>
      <p:ext uri="{BB962C8B-B14F-4D97-AF65-F5344CB8AC3E}">
        <p14:creationId xmlns:p14="http://schemas.microsoft.com/office/powerpoint/2010/main" val="21959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Data Formats/Languages to Learn</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JSON</a:t>
            </a:r>
          </a:p>
          <a:p>
            <a:r>
              <a:rPr lang="en-US" dirty="0"/>
              <a:t>YAML</a:t>
            </a:r>
          </a:p>
          <a:p>
            <a:r>
              <a:rPr lang="en-US" dirty="0"/>
              <a:t>(Azure) PowerShell</a:t>
            </a:r>
          </a:p>
          <a:p>
            <a:r>
              <a:rPr lang="en-US" dirty="0"/>
              <a:t>Azure CLI</a:t>
            </a:r>
          </a:p>
          <a:p>
            <a:r>
              <a:rPr lang="en-US" dirty="0"/>
              <a:t>KQL</a:t>
            </a:r>
          </a:p>
          <a:p>
            <a:pPr marL="0" indent="0">
              <a:buNone/>
            </a:pPr>
            <a:endParaRPr lang="en-US" dirty="0"/>
          </a:p>
        </p:txBody>
      </p:sp>
    </p:spTree>
    <p:extLst>
      <p:ext uri="{BB962C8B-B14F-4D97-AF65-F5344CB8AC3E}">
        <p14:creationId xmlns:p14="http://schemas.microsoft.com/office/powerpoint/2010/main" val="26630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GitHub Actions</a:t>
            </a:r>
          </a:p>
        </p:txBody>
      </p:sp>
      <p:pic>
        <p:nvPicPr>
          <p:cNvPr id="5" name="Picture 2">
            <a:extLst>
              <a:ext uri="{FF2B5EF4-FFF2-40B4-BE49-F238E27FC236}">
                <a16:creationId xmlns:a16="http://schemas.microsoft.com/office/drawing/2014/main" id="{959BEC58-039B-452B-AAF5-0DBCC5B43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451" y="676167"/>
            <a:ext cx="4870770" cy="4337904"/>
          </a:xfrm>
          <a:prstGeom prst="rect">
            <a:avLst/>
          </a:prstGeom>
          <a:solidFill>
            <a:schemeClr val="tx1"/>
          </a:solidFill>
          <a:ln w="15875">
            <a:solidFill>
              <a:schemeClr val="tx1"/>
            </a:solidFill>
          </a:ln>
        </p:spPr>
      </p:pic>
      <p:sp>
        <p:nvSpPr>
          <p:cNvPr id="6" name="TextBox 5">
            <a:extLst>
              <a:ext uri="{FF2B5EF4-FFF2-40B4-BE49-F238E27FC236}">
                <a16:creationId xmlns:a16="http://schemas.microsoft.com/office/drawing/2014/main" id="{03F0FBD7-ACA4-4E3C-BACF-C60E0A6FB1E6}"/>
              </a:ext>
            </a:extLst>
          </p:cNvPr>
          <p:cNvSpPr txBox="1"/>
          <p:nvPr/>
        </p:nvSpPr>
        <p:spPr>
          <a:xfrm>
            <a:off x="283779" y="830314"/>
            <a:ext cx="34368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CI/CD workflow engine</a:t>
            </a:r>
          </a:p>
          <a:p>
            <a:pPr marL="285750" indent="-285750">
              <a:buFont typeface="Arial" panose="020B0604020202020204" pitchFamily="34" charset="0"/>
              <a:buChar char="•"/>
            </a:pPr>
            <a:r>
              <a:rPr lang="en-US" sz="2400" dirty="0"/>
              <a:t>Triggered by commit/pull request</a:t>
            </a:r>
          </a:p>
          <a:p>
            <a:pPr marL="285750" indent="-285750">
              <a:buFont typeface="Arial" panose="020B0604020202020204" pitchFamily="34" charset="0"/>
              <a:buChar char="•"/>
            </a:pPr>
            <a:r>
              <a:rPr lang="en-US" sz="2400" dirty="0"/>
              <a:t>GitHub-hosted build agents</a:t>
            </a:r>
          </a:p>
          <a:p>
            <a:pPr marL="742950" lvl="1" indent="-285750">
              <a:buFont typeface="Arial" panose="020B0604020202020204" pitchFamily="34" charset="0"/>
              <a:buChar char="•"/>
            </a:pPr>
            <a:r>
              <a:rPr lang="en-US" sz="2400" dirty="0"/>
              <a:t>Docker containers</a:t>
            </a:r>
          </a:p>
          <a:p>
            <a:pPr marL="285750" indent="-285750">
              <a:buFont typeface="Arial" panose="020B0604020202020204" pitchFamily="34" charset="0"/>
              <a:buChar char="•"/>
            </a:pPr>
            <a:r>
              <a:rPr lang="en-US" sz="2400" dirty="0"/>
              <a:t>Self-hosted agents</a:t>
            </a:r>
          </a:p>
          <a:p>
            <a:pPr marL="285750" indent="-285750">
              <a:buFont typeface="Arial" panose="020B0604020202020204" pitchFamily="34" charset="0"/>
              <a:buChar char="•"/>
            </a:pPr>
            <a:r>
              <a:rPr lang="en-US" sz="2400" dirty="0"/>
              <a:t>YAML workflow (pipeline) definition</a:t>
            </a:r>
          </a:p>
          <a:p>
            <a:pPr marL="285750" indent="-285750">
              <a:buFont typeface="Arial" panose="020B0604020202020204" pitchFamily="34" charset="0"/>
              <a:buChar char="•"/>
            </a:pPr>
            <a:r>
              <a:rPr lang="en-US" sz="2400" dirty="0"/>
              <a:t>Third-party tasks</a:t>
            </a:r>
          </a:p>
        </p:txBody>
      </p:sp>
    </p:spTree>
    <p:extLst>
      <p:ext uri="{BB962C8B-B14F-4D97-AF65-F5344CB8AC3E}">
        <p14:creationId xmlns:p14="http://schemas.microsoft.com/office/powerpoint/2010/main" val="33333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05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11210669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1240637350"/>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5027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1256428257"/>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3652326193"/>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3013068484"/>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2728789456"/>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148858961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2226742774"/>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5305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248689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2944066345"/>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1563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352998050"/>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2022598053"/>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184</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3403138942"/>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4948259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59</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10026</TotalTime>
  <Words>15762</Words>
  <Application>Microsoft Office PowerPoint</Application>
  <PresentationFormat>On-screen Show (16:9)</PresentationFormat>
  <Paragraphs>1857</Paragraphs>
  <Slides>241</Slides>
  <Notes>121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241</vt:i4>
      </vt:variant>
    </vt:vector>
  </HeadingPairs>
  <TitlesOfParts>
    <vt:vector size="262"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Thank you!</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Microsoft Azure DevOps Solutions Crash Course</vt:lpstr>
      <vt:lpstr>Tim Warner</vt:lpstr>
      <vt:lpstr>Session 2 of 2 Learning Goals</vt:lpstr>
      <vt:lpstr>Course Materials</vt:lpstr>
      <vt:lpstr>The Story So Far...</vt:lpstr>
      <vt:lpstr>DevOps</vt:lpstr>
      <vt:lpstr>CI / CD</vt:lpstr>
      <vt:lpstr>CI / CD</vt:lpstr>
      <vt:lpstr>Data Formats/Languages to Learn</vt:lpstr>
      <vt:lpstr>GitHub Actions</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194</cp:revision>
  <dcterms:created xsi:type="dcterms:W3CDTF">2015-09-28T19:52:00Z</dcterms:created>
  <dcterms:modified xsi:type="dcterms:W3CDTF">2020-08-23T14:37:04Z</dcterms:modified>
</cp:coreProperties>
</file>